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schemas.openxmlformats.org/officeDocument/2006/relationships/slide" Target="slides/slide19.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jpg>
</file>

<file path=ppt/media/image13.png>
</file>

<file path=ppt/media/image2.pn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734230e2d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734230e2d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734230e2d6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734230e2d6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63d0514f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63d0514f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73787cf50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73787cf50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63d0514f0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63d0514f0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734230e2d6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734230e2d6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63d0514f0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63d0514f0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73787cf504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73787cf504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63d0514f0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63d0514f0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63d0514f0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63d0514f0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734230e2d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734230e2d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734230e2d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734230e2d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63d9e9c6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63d9e9c6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734230e2d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734230e2d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734230e2d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734230e2d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734230e2d6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734230e2d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734230e2d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734230e2d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734230e2d6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734230e2d6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dmitri.pavlenko@gmail.com" TargetMode="External"/><Relationship Id="rId4" Type="http://schemas.openxmlformats.org/officeDocument/2006/relationships/hyperlink" Target="https://docs.google.com/presentation/d/1gneFc58FXmYggG03n47Jhzt7gKR2p9WMWI4HipPlYm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colab.research.google.com/drive/1_Fsco_qkbftt7eo1WzvQHG4KeVwx03f-" TargetMode="External"/><Relationship Id="rId4" Type="http://schemas.openxmlformats.org/officeDocument/2006/relationships/hyperlink" Target="https://drive.google.com/drive/folders/1DIFyyo9d6fRRfS6WdlaNccz3JvywFy0L" TargetMode="External"/><Relationship Id="rId5"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colab.research.google.com/drive/1rzAL2Gp9YQvkprmvhB--avlwlOxbi8wS" TargetMode="External"/><Relationship Id="rId4" Type="http://schemas.openxmlformats.org/officeDocument/2006/relationships/hyperlink" Target="https://drive.google.com/drive/folders/1DIFyyo9d6fRRfS6WdlaNccz3JvywFy0L" TargetMode="External"/><Relationship Id="rId5" Type="http://schemas.openxmlformats.org/officeDocument/2006/relationships/hyperlink" Target="https://colab.research.google.com/drive/1wn0z618sMPrQhNPvblI-yZG0rt_SqAk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colab.research.google.com/drive/136Xv5N3SFIxWjYK9TUO41Qypelnstqee" TargetMode="External"/><Relationship Id="rId4" Type="http://schemas.openxmlformats.org/officeDocument/2006/relationships/hyperlink" Target="https://drive.google.com/drive/folders/1DIFyyo9d6fRRfS6WdlaNccz3JvywFy0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datasetsearch.research.google.com/" TargetMode="External"/><Relationship Id="rId4" Type="http://schemas.openxmlformats.org/officeDocument/2006/relationships/hyperlink" Target="https://www.kaggle.com/" TargetMode="External"/><Relationship Id="rId5" Type="http://schemas.openxmlformats.org/officeDocument/2006/relationships/hyperlink" Target="https://datahub.com/" TargetMode="External"/><Relationship Id="rId6" Type="http://schemas.openxmlformats.org/officeDocument/2006/relationships/hyperlink" Target="https://data.nasa.gov/" TargetMode="External"/><Relationship Id="rId7" Type="http://schemas.openxmlformats.org/officeDocument/2006/relationships/hyperlink" Target="https://universe.roboflow.com/browse/transportation/car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Cartography task </a:t>
            </a:r>
            <a:r>
              <a:rPr lang="en-GB"/>
              <a:t>challenges and pitfalls</a:t>
            </a:r>
            <a:endParaRPr/>
          </a:p>
        </p:txBody>
      </p:sp>
      <p:sp>
        <p:nvSpPr>
          <p:cNvPr id="55" name="Google Shape;55;p13"/>
          <p:cNvSpPr txBox="1"/>
          <p:nvPr>
            <p:ph idx="1" type="subTitle"/>
          </p:nvPr>
        </p:nvSpPr>
        <p:spPr>
          <a:xfrm>
            <a:off x="311700" y="3029900"/>
            <a:ext cx="8520600" cy="164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dk1"/>
                </a:solidFill>
              </a:rPr>
              <a:t>Obtaining information from</a:t>
            </a:r>
            <a:endParaRPr>
              <a:solidFill>
                <a:schemeClr val="dk1"/>
              </a:solidFill>
            </a:endParaRPr>
          </a:p>
          <a:p>
            <a:pPr indent="0" lvl="0" marL="0" rtl="0" algn="ctr">
              <a:spcBef>
                <a:spcPts val="0"/>
              </a:spcBef>
              <a:spcAft>
                <a:spcPts val="0"/>
              </a:spcAft>
              <a:buNone/>
            </a:pPr>
            <a:r>
              <a:rPr lang="en-GB">
                <a:solidFill>
                  <a:schemeClr val="dk1"/>
                </a:solidFill>
              </a:rPr>
              <a:t>aerospace photographs</a:t>
            </a:r>
            <a:endParaRPr>
              <a:solidFill>
                <a:schemeClr val="dk1"/>
              </a:solidFill>
            </a:endParaRPr>
          </a:p>
          <a:p>
            <a:pPr indent="0" lvl="0" marL="0" rtl="0" algn="ctr">
              <a:spcBef>
                <a:spcPts val="0"/>
              </a:spcBef>
              <a:spcAft>
                <a:spcPts val="0"/>
              </a:spcAft>
              <a:buNone/>
            </a:pPr>
            <a:r>
              <a:t/>
            </a:r>
            <a:endParaRPr sz="1400">
              <a:solidFill>
                <a:schemeClr val="dk1"/>
              </a:solidFill>
            </a:endParaRPr>
          </a:p>
          <a:p>
            <a:pPr indent="0" lvl="0" marL="0" rtl="0" algn="ctr">
              <a:spcBef>
                <a:spcPts val="0"/>
              </a:spcBef>
              <a:spcAft>
                <a:spcPts val="0"/>
              </a:spcAft>
              <a:buNone/>
            </a:pPr>
            <a:r>
              <a:rPr lang="en-GB" sz="1400">
                <a:solidFill>
                  <a:schemeClr val="dk1"/>
                </a:solidFill>
              </a:rPr>
              <a:t>b</a:t>
            </a:r>
            <a:r>
              <a:rPr lang="en-GB" sz="1400">
                <a:solidFill>
                  <a:schemeClr val="dk1"/>
                </a:solidFill>
              </a:rPr>
              <a:t>y Dzmitry Paulenka, </a:t>
            </a:r>
            <a:r>
              <a:rPr lang="en-GB" sz="1400" u="sng">
                <a:solidFill>
                  <a:schemeClr val="hlink"/>
                </a:solidFill>
                <a:hlinkClick r:id="rId3"/>
              </a:rPr>
              <a:t>dmitri.pavlenko@gmail.com</a:t>
            </a:r>
            <a:r>
              <a:rPr lang="en-GB" sz="1400">
                <a:solidFill>
                  <a:schemeClr val="dk1"/>
                </a:solidFill>
              </a:rPr>
              <a:t>,</a:t>
            </a:r>
            <a:endParaRPr sz="1400">
              <a:solidFill>
                <a:schemeClr val="dk1"/>
              </a:solidFill>
            </a:endParaRPr>
          </a:p>
          <a:p>
            <a:pPr indent="0" lvl="0" marL="0" rtl="0" algn="ctr">
              <a:spcBef>
                <a:spcPts val="0"/>
              </a:spcBef>
              <a:spcAft>
                <a:spcPts val="0"/>
              </a:spcAft>
              <a:buNone/>
            </a:pPr>
            <a:r>
              <a:rPr lang="en-GB" sz="1400">
                <a:solidFill>
                  <a:schemeClr val="dk1"/>
                </a:solidFill>
              </a:rPr>
              <a:t>link to </a:t>
            </a:r>
            <a:r>
              <a:rPr lang="en-GB" sz="1400" u="sng">
                <a:solidFill>
                  <a:schemeClr val="hlink"/>
                </a:solidFill>
                <a:hlinkClick r:id="rId4"/>
              </a:rPr>
              <a:t>presentation’s last version</a:t>
            </a:r>
            <a:endParaRPr sz="14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Task 1. Generate maps with</a:t>
            </a:r>
            <a:r>
              <a:rPr lang="en-GB"/>
              <a:t> image-to-image translation</a:t>
            </a:r>
            <a:endParaRPr/>
          </a:p>
        </p:txBody>
      </p:sp>
      <p:sp>
        <p:nvSpPr>
          <p:cNvPr id="129" name="Google Shape;129;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100">
                <a:solidFill>
                  <a:schemeClr val="dk1"/>
                </a:solidFill>
              </a:rPr>
              <a:t>My example of </a:t>
            </a:r>
            <a:r>
              <a:rPr lang="en-GB" sz="2100" u="sng">
                <a:solidFill>
                  <a:schemeClr val="hlink"/>
                </a:solidFill>
                <a:hlinkClick r:id="rId3"/>
              </a:rPr>
              <a:t>Pix2Pix GAN implementation</a:t>
            </a:r>
            <a:r>
              <a:rPr lang="en-GB" sz="2100">
                <a:solidFill>
                  <a:schemeClr val="dk1"/>
                </a:solidFill>
              </a:rPr>
              <a:t> in </a:t>
            </a:r>
            <a:r>
              <a:rPr lang="en-GB" sz="2100" u="sng">
                <a:solidFill>
                  <a:schemeClr val="hlink"/>
                </a:solidFill>
                <a:hlinkClick r:id="rId4"/>
              </a:rPr>
              <a:t>2025.07.25_execises</a:t>
            </a:r>
            <a:r>
              <a:rPr lang="en-GB" sz="2100">
                <a:solidFill>
                  <a:schemeClr val="dk1"/>
                </a:solidFill>
              </a:rPr>
              <a:t>.</a:t>
            </a:r>
            <a:endParaRPr sz="2100">
              <a:solidFill>
                <a:schemeClr val="dk1"/>
              </a:solidFill>
            </a:endParaRPr>
          </a:p>
          <a:p>
            <a:pPr indent="0" lvl="0" marL="0" rtl="0" algn="ctr">
              <a:spcBef>
                <a:spcPts val="1200"/>
              </a:spcBef>
              <a:spcAft>
                <a:spcPts val="1200"/>
              </a:spcAft>
              <a:buNone/>
            </a:pPr>
            <a:r>
              <a:rPr lang="en-GB" sz="1400">
                <a:solidFill>
                  <a:schemeClr val="dk1"/>
                </a:solidFill>
              </a:rPr>
              <a:t>The result is not as good as I </a:t>
            </a:r>
            <a:r>
              <a:rPr lang="en-GB" sz="1400">
                <a:solidFill>
                  <a:schemeClr val="dk1"/>
                </a:solidFill>
              </a:rPr>
              <a:t>expected</a:t>
            </a:r>
            <a:r>
              <a:rPr lang="en-GB" sz="1400">
                <a:solidFill>
                  <a:schemeClr val="dk1"/>
                </a:solidFill>
              </a:rPr>
              <a:t>.</a:t>
            </a:r>
            <a:endParaRPr sz="1400">
              <a:solidFill>
                <a:schemeClr val="dk1"/>
              </a:solidFill>
            </a:endParaRPr>
          </a:p>
        </p:txBody>
      </p:sp>
      <p:pic>
        <p:nvPicPr>
          <p:cNvPr id="130" name="Google Shape;130;p22"/>
          <p:cNvPicPr preferRelativeResize="0"/>
          <p:nvPr/>
        </p:nvPicPr>
        <p:blipFill>
          <a:blip r:embed="rId5">
            <a:alphaModFix/>
          </a:blip>
          <a:stretch>
            <a:fillRect/>
          </a:stretch>
        </p:blipFill>
        <p:spPr>
          <a:xfrm>
            <a:off x="47625" y="2143113"/>
            <a:ext cx="9048750" cy="3000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Task 2. Object detection using YOLO architecture</a:t>
            </a:r>
            <a:endParaRPr/>
          </a:p>
        </p:txBody>
      </p:sp>
      <p:sp>
        <p:nvSpPr>
          <p:cNvPr id="136" name="Google Shape;136;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200">
                <a:solidFill>
                  <a:schemeClr val="dk1"/>
                </a:solidFill>
              </a:rPr>
              <a:t>My example of </a:t>
            </a:r>
            <a:r>
              <a:rPr lang="en-GB" sz="2200" u="sng">
                <a:solidFill>
                  <a:schemeClr val="hlink"/>
                </a:solidFill>
                <a:hlinkClick r:id="rId3"/>
              </a:rPr>
              <a:t>YOLO version 1 implementation</a:t>
            </a:r>
            <a:endParaRPr sz="2200">
              <a:solidFill>
                <a:schemeClr val="dk1"/>
              </a:solidFill>
            </a:endParaRPr>
          </a:p>
          <a:p>
            <a:pPr indent="0" lvl="0" marL="0" rtl="0" algn="l">
              <a:spcBef>
                <a:spcPts val="1200"/>
              </a:spcBef>
              <a:spcAft>
                <a:spcPts val="0"/>
              </a:spcAft>
              <a:buNone/>
            </a:pPr>
            <a:r>
              <a:rPr lang="en-GB" sz="2200">
                <a:solidFill>
                  <a:schemeClr val="dk1"/>
                </a:solidFill>
              </a:rPr>
              <a:t>in </a:t>
            </a:r>
            <a:r>
              <a:rPr lang="en-GB" sz="2200" u="sng">
                <a:solidFill>
                  <a:schemeClr val="accent5"/>
                </a:solidFill>
                <a:hlinkClick r:id="rId4">
                  <a:extLst>
                    <a:ext uri="{A12FA001-AC4F-418D-AE19-62706E023703}">
                      <ahyp:hlinkClr val="tx"/>
                    </a:ext>
                  </a:extLst>
                </a:hlinkClick>
              </a:rPr>
              <a:t>2025.07.25_execises</a:t>
            </a:r>
            <a:r>
              <a:rPr lang="en-GB" sz="2200">
                <a:solidFill>
                  <a:schemeClr val="dk1"/>
                </a:solidFill>
              </a:rPr>
              <a:t>.</a:t>
            </a:r>
            <a:endParaRPr sz="2200">
              <a:solidFill>
                <a:schemeClr val="dk1"/>
              </a:solidFill>
            </a:endParaRPr>
          </a:p>
          <a:p>
            <a:pPr indent="0" lvl="0" marL="0" rtl="0" algn="l">
              <a:spcBef>
                <a:spcPts val="1200"/>
              </a:spcBef>
              <a:spcAft>
                <a:spcPts val="0"/>
              </a:spcAft>
              <a:buNone/>
            </a:pPr>
            <a:r>
              <a:t/>
            </a:r>
            <a:endParaRPr sz="2200">
              <a:solidFill>
                <a:schemeClr val="dk1"/>
              </a:solidFill>
            </a:endParaRPr>
          </a:p>
          <a:p>
            <a:pPr indent="0" lvl="0" marL="0" rtl="0" algn="l">
              <a:spcBef>
                <a:spcPts val="1200"/>
              </a:spcBef>
              <a:spcAft>
                <a:spcPts val="1200"/>
              </a:spcAft>
              <a:buClr>
                <a:schemeClr val="dk1"/>
              </a:buClr>
              <a:buSzPts val="1100"/>
              <a:buFont typeface="Arial"/>
              <a:buNone/>
            </a:pPr>
            <a:r>
              <a:rPr lang="en-GB" sz="2200">
                <a:solidFill>
                  <a:schemeClr val="dk1"/>
                </a:solidFill>
              </a:rPr>
              <a:t>However, you should </a:t>
            </a:r>
            <a:r>
              <a:rPr lang="en-GB" sz="2200" u="sng">
                <a:solidFill>
                  <a:schemeClr val="hlink"/>
                </a:solidFill>
                <a:hlinkClick r:id="rId5"/>
              </a:rPr>
              <a:t>fine-tune</a:t>
            </a:r>
            <a:r>
              <a:rPr lang="en-GB" sz="2200">
                <a:solidFill>
                  <a:schemeClr val="dk1"/>
                </a:solidFill>
              </a:rPr>
              <a:t> pre-trained YOLO version 11 for better performance. Or use other advanced object detector architecture.</a:t>
            </a:r>
            <a:endParaRPr sz="22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GB"/>
              <a:t>Task 3. Geospatial image location referencing</a:t>
            </a:r>
            <a:endParaRPr/>
          </a:p>
        </p:txBody>
      </p:sp>
      <p:sp>
        <p:nvSpPr>
          <p:cNvPr id="142" name="Google Shape;142;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2200">
                <a:solidFill>
                  <a:schemeClr val="dk1"/>
                </a:solidFill>
              </a:rPr>
              <a:t>Geolocation: Where is your plane flying now?</a:t>
            </a:r>
            <a:endParaRPr sz="2200">
              <a:solidFill>
                <a:schemeClr val="dk1"/>
              </a:solidFill>
            </a:endParaRPr>
          </a:p>
          <a:p>
            <a:pPr indent="0" lvl="0" marL="0" rtl="0" algn="l">
              <a:spcBef>
                <a:spcPts val="1200"/>
              </a:spcBef>
              <a:spcAft>
                <a:spcPts val="0"/>
              </a:spcAft>
              <a:buNone/>
            </a:pPr>
            <a:r>
              <a:rPr lang="en-GB" sz="1400">
                <a:solidFill>
                  <a:schemeClr val="dk1"/>
                </a:solidFill>
              </a:rPr>
              <a:t>No BeiDou Navigation Satellite System (BDS), no GPS, no WiFi…</a:t>
            </a:r>
            <a:endParaRPr sz="1400">
              <a:solidFill>
                <a:schemeClr val="dk1"/>
              </a:solidFill>
            </a:endParaRPr>
          </a:p>
          <a:p>
            <a:pPr indent="0" lvl="0" marL="0" rtl="0" algn="l">
              <a:spcBef>
                <a:spcPts val="1200"/>
              </a:spcBef>
              <a:spcAft>
                <a:spcPts val="0"/>
              </a:spcAft>
              <a:buNone/>
            </a:pPr>
            <a:r>
              <a:rPr lang="en-GB" sz="2100">
                <a:solidFill>
                  <a:schemeClr val="dk1"/>
                </a:solidFill>
              </a:rPr>
              <a:t>My example of </a:t>
            </a:r>
            <a:r>
              <a:rPr lang="en-GB" sz="2100" u="sng">
                <a:solidFill>
                  <a:schemeClr val="hlink"/>
                </a:solidFill>
                <a:hlinkClick r:id="rId3"/>
              </a:rPr>
              <a:t>object detector based on feature extractor</a:t>
            </a:r>
            <a:r>
              <a:rPr lang="en-GB" sz="2100">
                <a:solidFill>
                  <a:schemeClr val="dk1"/>
                </a:solidFill>
              </a:rPr>
              <a:t> in </a:t>
            </a:r>
            <a:r>
              <a:rPr lang="en-GB" sz="2100" u="sng">
                <a:solidFill>
                  <a:schemeClr val="accent5"/>
                </a:solidFill>
                <a:hlinkClick r:id="rId4">
                  <a:extLst>
                    <a:ext uri="{A12FA001-AC4F-418D-AE19-62706E023703}">
                      <ahyp:hlinkClr val="tx"/>
                    </a:ext>
                  </a:extLst>
                </a:hlinkClick>
              </a:rPr>
              <a:t>2025.07.25_execises</a:t>
            </a:r>
            <a:r>
              <a:rPr lang="en-GB" sz="2100">
                <a:solidFill>
                  <a:schemeClr val="dk1"/>
                </a:solidFill>
              </a:rPr>
              <a:t>.</a:t>
            </a:r>
            <a:endParaRPr sz="2100">
              <a:solidFill>
                <a:schemeClr val="dk1"/>
              </a:solidFill>
            </a:endParaRPr>
          </a:p>
          <a:p>
            <a:pPr indent="0" lvl="0" marL="0" rtl="0" algn="ctr">
              <a:spcBef>
                <a:spcPts val="1200"/>
              </a:spcBef>
              <a:spcAft>
                <a:spcPts val="1200"/>
              </a:spcAft>
              <a:buClr>
                <a:schemeClr val="dk1"/>
              </a:buClr>
              <a:buSzPts val="1100"/>
              <a:buFont typeface="Arial"/>
              <a:buNone/>
            </a:pPr>
            <a:r>
              <a:rPr lang="en-GB" sz="2200">
                <a:solidFill>
                  <a:schemeClr val="dk1"/>
                </a:solidFill>
              </a:rPr>
              <a:t>See the next slide</a:t>
            </a:r>
            <a:endParaRPr sz="23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25"/>
          <p:cNvPicPr preferRelativeResize="0"/>
          <p:nvPr/>
        </p:nvPicPr>
        <p:blipFill>
          <a:blip r:embed="rId3">
            <a:alphaModFix/>
          </a:blip>
          <a:stretch>
            <a:fillRect/>
          </a:stretch>
        </p:blipFill>
        <p:spPr>
          <a:xfrm>
            <a:off x="0" y="-850"/>
            <a:ext cx="9144001" cy="4074049"/>
          </a:xfrm>
          <a:prstGeom prst="rect">
            <a:avLst/>
          </a:prstGeom>
          <a:noFill/>
          <a:ln>
            <a:noFill/>
          </a:ln>
        </p:spPr>
      </p:pic>
      <p:pic>
        <p:nvPicPr>
          <p:cNvPr id="148" name="Google Shape;148;p25"/>
          <p:cNvPicPr preferRelativeResize="0"/>
          <p:nvPr/>
        </p:nvPicPr>
        <p:blipFill>
          <a:blip r:embed="rId4">
            <a:alphaModFix/>
          </a:blip>
          <a:stretch>
            <a:fillRect/>
          </a:stretch>
        </p:blipFill>
        <p:spPr>
          <a:xfrm>
            <a:off x="-1" y="3178075"/>
            <a:ext cx="2288975" cy="1965426"/>
          </a:xfrm>
          <a:prstGeom prst="rect">
            <a:avLst/>
          </a:prstGeom>
          <a:noFill/>
          <a:ln cap="flat" cmpd="sng" w="28575">
            <a:solidFill>
              <a:srgbClr val="FF0000"/>
            </a:solidFill>
            <a:prstDash val="solid"/>
            <a:round/>
            <a:headEnd len="sm" w="sm" type="none"/>
            <a:tailEnd len="sm" w="sm" type="none"/>
          </a:ln>
        </p:spPr>
      </p:pic>
      <p:sp>
        <p:nvSpPr>
          <p:cNvPr id="149" name="Google Shape;149;p25"/>
          <p:cNvSpPr txBox="1"/>
          <p:nvPr/>
        </p:nvSpPr>
        <p:spPr>
          <a:xfrm>
            <a:off x="2333550" y="4073200"/>
            <a:ext cx="5058000" cy="107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chemeClr val="dk1"/>
                </a:solidFill>
              </a:rPr>
              <a:t>This photo was taken here.</a:t>
            </a:r>
            <a:endParaRPr sz="2400">
              <a:solidFill>
                <a:schemeClr val="dk1"/>
              </a:solidFill>
            </a:endParaRPr>
          </a:p>
          <a:p>
            <a:pPr indent="0" lvl="0" marL="0" rtl="0" algn="l">
              <a:spcBef>
                <a:spcPts val="0"/>
              </a:spcBef>
              <a:spcAft>
                <a:spcPts val="0"/>
              </a:spcAft>
              <a:buNone/>
            </a:pPr>
            <a:r>
              <a:rPr lang="en-GB" sz="2400">
                <a:solidFill>
                  <a:schemeClr val="dk1"/>
                </a:solidFill>
              </a:rPr>
              <a:t>L</a:t>
            </a:r>
            <a:r>
              <a:rPr lang="en-GB" sz="2400">
                <a:solidFill>
                  <a:schemeClr val="dk1"/>
                </a:solidFill>
              </a:rPr>
              <a:t>atitude</a:t>
            </a:r>
            <a:r>
              <a:rPr lang="en-GB" sz="2400">
                <a:solidFill>
                  <a:schemeClr val="dk1"/>
                </a:solidFill>
              </a:rPr>
              <a:t> = 123 and </a:t>
            </a:r>
            <a:r>
              <a:rPr lang="en-GB" sz="2400">
                <a:solidFill>
                  <a:schemeClr val="dk1"/>
                </a:solidFill>
              </a:rPr>
              <a:t>longitude</a:t>
            </a:r>
            <a:r>
              <a:rPr lang="en-GB" sz="2400">
                <a:solidFill>
                  <a:schemeClr val="dk1"/>
                </a:solidFill>
              </a:rPr>
              <a:t> = 456.</a:t>
            </a:r>
            <a:endParaRPr sz="2400">
              <a:solidFill>
                <a:schemeClr val="dk1"/>
              </a:solidFill>
            </a:endParaRPr>
          </a:p>
        </p:txBody>
      </p:sp>
      <p:cxnSp>
        <p:nvCxnSpPr>
          <p:cNvPr id="150" name="Google Shape;150;p25"/>
          <p:cNvCxnSpPr>
            <a:stCxn id="149" idx="3"/>
          </p:cNvCxnSpPr>
          <p:nvPr/>
        </p:nvCxnSpPr>
        <p:spPr>
          <a:xfrm rot="10800000">
            <a:off x="6339750" y="2882800"/>
            <a:ext cx="1051800" cy="1725600"/>
          </a:xfrm>
          <a:prstGeom prst="curvedConnector4">
            <a:avLst>
              <a:gd fmla="val -22640" name="adj1"/>
              <a:gd fmla="val 65508" name="adj2"/>
            </a:avLst>
          </a:prstGeom>
          <a:noFill/>
          <a:ln cap="flat" cmpd="sng" w="76200">
            <a:solidFill>
              <a:srgbClr val="FF0000"/>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Task 4. Make a bigger image</a:t>
            </a:r>
            <a:endParaRPr/>
          </a:p>
        </p:txBody>
      </p:sp>
      <p:sp>
        <p:nvSpPr>
          <p:cNvPr id="156" name="Google Shape;156;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2100">
                <a:solidFill>
                  <a:schemeClr val="dk1"/>
                </a:solidFill>
              </a:rPr>
              <a:t>How to seamlessly glue small fragments of a large aerial photograph?</a:t>
            </a:r>
            <a:endParaRPr sz="2100">
              <a:solidFill>
                <a:schemeClr val="dk1"/>
              </a:solidFill>
            </a:endParaRPr>
          </a:p>
        </p:txBody>
      </p:sp>
      <p:pic>
        <p:nvPicPr>
          <p:cNvPr id="157" name="Google Shape;157;p26"/>
          <p:cNvPicPr preferRelativeResize="0"/>
          <p:nvPr/>
        </p:nvPicPr>
        <p:blipFill>
          <a:blip r:embed="rId3">
            <a:alphaModFix/>
          </a:blip>
          <a:stretch>
            <a:fillRect/>
          </a:stretch>
        </p:blipFill>
        <p:spPr>
          <a:xfrm>
            <a:off x="1758287" y="1626375"/>
            <a:ext cx="5627425" cy="35171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Task 5, … Task N</a:t>
            </a:r>
            <a:endParaRPr/>
          </a:p>
        </p:txBody>
      </p:sp>
      <p:sp>
        <p:nvSpPr>
          <p:cNvPr id="163" name="Google Shape;163;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Clr>
                <a:schemeClr val="dk1"/>
              </a:buClr>
              <a:buSzPts val="2000"/>
              <a:buChar char="●"/>
            </a:pPr>
            <a:r>
              <a:rPr lang="en-GB" sz="2000">
                <a:solidFill>
                  <a:schemeClr val="dk1"/>
                </a:solidFill>
              </a:rPr>
              <a:t>Convert pixels (x,y) on an image to latitude and longitude on a map and vice versa latitude and longitude to pixels.</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Good application should have </a:t>
            </a:r>
            <a:r>
              <a:rPr lang="en-GB" sz="2000">
                <a:solidFill>
                  <a:srgbClr val="9900FF"/>
                </a:solidFill>
              </a:rPr>
              <a:t>object tracker</a:t>
            </a:r>
            <a:r>
              <a:rPr lang="en-GB" sz="2000">
                <a:solidFill>
                  <a:schemeClr val="dk1"/>
                </a:solidFill>
              </a:rPr>
              <a:t>.</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Various engineering and management tasks:</a:t>
            </a:r>
            <a:br>
              <a:rPr lang="en-GB" sz="2000">
                <a:solidFill>
                  <a:schemeClr val="dk1"/>
                </a:solidFill>
              </a:rPr>
            </a:br>
            <a:r>
              <a:rPr lang="en-GB" sz="1000">
                <a:solidFill>
                  <a:schemeClr val="dk1"/>
                </a:solidFill>
              </a:rPr>
              <a:t>What is the short name of your project? What is the distribution license? Which operating system should you choose? Which Python version should you choose? Which libraries should you choose? Do you need to package the source code in a Docker container for deployment?</a:t>
            </a:r>
            <a:r>
              <a:rPr lang="en-GB" sz="1100">
                <a:solidFill>
                  <a:schemeClr val="dk1"/>
                </a:solidFill>
              </a:rPr>
              <a:t> Does your application need a graphical user interface (GUI)? Is this an online (web) or offline (standalone) application?</a:t>
            </a:r>
            <a:endParaRPr sz="11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 et cetera.</a:t>
            </a:r>
            <a:endParaRPr sz="20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Task N+1. </a:t>
            </a:r>
            <a:r>
              <a:rPr lang="en-GB"/>
              <a:t>"Conquer" part of d</a:t>
            </a:r>
            <a:r>
              <a:rPr lang="en-GB"/>
              <a:t>ivide-and-conquer method</a:t>
            </a:r>
            <a:endParaRPr/>
          </a:p>
        </p:txBody>
      </p:sp>
      <p:sp>
        <p:nvSpPr>
          <p:cNvPr id="169" name="Google Shape;169;p28"/>
          <p:cNvSpPr txBox="1"/>
          <p:nvPr>
            <p:ph idx="1" type="body"/>
          </p:nvPr>
        </p:nvSpPr>
        <p:spPr>
          <a:xfrm>
            <a:off x="311700" y="1152475"/>
            <a:ext cx="8520600" cy="572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2500"/>
              </a:spcAft>
              <a:buNone/>
            </a:pPr>
            <a:r>
              <a:rPr lang="en-GB" sz="2200">
                <a:solidFill>
                  <a:schemeClr val="dk1"/>
                </a:solidFill>
              </a:rPr>
              <a:t>Combine all solved subtasks into one application.</a:t>
            </a:r>
            <a:endParaRPr sz="6400">
              <a:solidFill>
                <a:schemeClr val="dk1"/>
              </a:solidFill>
            </a:endParaRPr>
          </a:p>
        </p:txBody>
      </p:sp>
      <p:pic>
        <p:nvPicPr>
          <p:cNvPr id="170" name="Google Shape;170;p28"/>
          <p:cNvPicPr preferRelativeResize="0"/>
          <p:nvPr/>
        </p:nvPicPr>
        <p:blipFill>
          <a:blip r:embed="rId3">
            <a:alphaModFix/>
          </a:blip>
          <a:stretch>
            <a:fillRect/>
          </a:stretch>
        </p:blipFill>
        <p:spPr>
          <a:xfrm>
            <a:off x="311688" y="2524113"/>
            <a:ext cx="1743075" cy="2619375"/>
          </a:xfrm>
          <a:prstGeom prst="rect">
            <a:avLst/>
          </a:prstGeom>
          <a:noFill/>
          <a:ln>
            <a:noFill/>
          </a:ln>
        </p:spPr>
      </p:pic>
      <p:pic>
        <p:nvPicPr>
          <p:cNvPr id="171" name="Google Shape;171;p28"/>
          <p:cNvPicPr preferRelativeResize="0"/>
          <p:nvPr/>
        </p:nvPicPr>
        <p:blipFill>
          <a:blip r:embed="rId4">
            <a:alphaModFix/>
          </a:blip>
          <a:stretch>
            <a:fillRect/>
          </a:stretch>
        </p:blipFill>
        <p:spPr>
          <a:xfrm>
            <a:off x="2962313" y="2524113"/>
            <a:ext cx="1743075" cy="2619375"/>
          </a:xfrm>
          <a:prstGeom prst="rect">
            <a:avLst/>
          </a:prstGeom>
          <a:noFill/>
          <a:ln>
            <a:noFill/>
          </a:ln>
        </p:spPr>
      </p:pic>
      <p:sp>
        <p:nvSpPr>
          <p:cNvPr id="172" name="Google Shape;172;p28"/>
          <p:cNvSpPr txBox="1"/>
          <p:nvPr/>
        </p:nvSpPr>
        <p:spPr>
          <a:xfrm>
            <a:off x="2054775" y="3248975"/>
            <a:ext cx="9075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6400">
                <a:solidFill>
                  <a:schemeClr val="dk1"/>
                </a:solidFill>
              </a:rPr>
              <a:t>+</a:t>
            </a:r>
            <a:endParaRPr sz="6400"/>
          </a:p>
        </p:txBody>
      </p:sp>
      <p:sp>
        <p:nvSpPr>
          <p:cNvPr id="173" name="Google Shape;173;p28"/>
          <p:cNvSpPr txBox="1"/>
          <p:nvPr/>
        </p:nvSpPr>
        <p:spPr>
          <a:xfrm>
            <a:off x="235500" y="1831400"/>
            <a:ext cx="2741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dk1"/>
                </a:solidFill>
              </a:rPr>
              <a:t>Task 1. </a:t>
            </a:r>
            <a:r>
              <a:rPr lang="en-GB" sz="1800">
                <a:solidFill>
                  <a:schemeClr val="dk1"/>
                </a:solidFill>
              </a:rPr>
              <a:t>Generate map</a:t>
            </a:r>
            <a:endParaRPr sz="1800">
              <a:solidFill>
                <a:schemeClr val="dk1"/>
              </a:solidFill>
            </a:endParaRPr>
          </a:p>
          <a:p>
            <a:pPr indent="0" lvl="0" marL="0" rtl="0" algn="l">
              <a:spcBef>
                <a:spcPts val="0"/>
              </a:spcBef>
              <a:spcAft>
                <a:spcPts val="0"/>
              </a:spcAft>
              <a:buNone/>
            </a:pPr>
            <a:r>
              <a:rPr lang="en-GB" sz="1800">
                <a:solidFill>
                  <a:schemeClr val="dk1"/>
                </a:solidFill>
              </a:rPr>
              <a:t>Result: "</a:t>
            </a:r>
            <a:r>
              <a:rPr lang="en-GB" sz="1800">
                <a:solidFill>
                  <a:srgbClr val="9900FF"/>
                </a:solidFill>
              </a:rPr>
              <a:t>This is a road</a:t>
            </a:r>
            <a:r>
              <a:rPr lang="en-GB" sz="1800">
                <a:solidFill>
                  <a:schemeClr val="dk1"/>
                </a:solidFill>
              </a:rPr>
              <a:t>".</a:t>
            </a:r>
            <a:endParaRPr sz="6400">
              <a:solidFill>
                <a:schemeClr val="dk1"/>
              </a:solidFill>
            </a:endParaRPr>
          </a:p>
        </p:txBody>
      </p:sp>
      <p:sp>
        <p:nvSpPr>
          <p:cNvPr id="174" name="Google Shape;174;p28"/>
          <p:cNvSpPr txBox="1"/>
          <p:nvPr/>
        </p:nvSpPr>
        <p:spPr>
          <a:xfrm>
            <a:off x="2831700" y="1831400"/>
            <a:ext cx="2741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dk1"/>
                </a:solidFill>
              </a:rPr>
              <a:t>Task 2. </a:t>
            </a:r>
            <a:r>
              <a:rPr lang="en-GB" sz="1800">
                <a:solidFill>
                  <a:schemeClr val="dk1"/>
                </a:solidFill>
              </a:rPr>
              <a:t>Object detection</a:t>
            </a:r>
            <a:endParaRPr sz="1800">
              <a:solidFill>
                <a:schemeClr val="dk1"/>
              </a:solidFill>
            </a:endParaRPr>
          </a:p>
          <a:p>
            <a:pPr indent="0" lvl="0" marL="0" rtl="0" algn="l">
              <a:spcBef>
                <a:spcPts val="0"/>
              </a:spcBef>
              <a:spcAft>
                <a:spcPts val="0"/>
              </a:spcAft>
              <a:buNone/>
            </a:pPr>
            <a:r>
              <a:rPr lang="en-GB" sz="1800">
                <a:solidFill>
                  <a:schemeClr val="dk1"/>
                </a:solidFill>
              </a:rPr>
              <a:t>Result: "</a:t>
            </a:r>
            <a:r>
              <a:rPr lang="en-GB" sz="1800">
                <a:solidFill>
                  <a:srgbClr val="9900FF"/>
                </a:solidFill>
              </a:rPr>
              <a:t>This is a car</a:t>
            </a:r>
            <a:r>
              <a:rPr lang="en-GB" sz="1800">
                <a:solidFill>
                  <a:schemeClr val="dk1"/>
                </a:solidFill>
              </a:rPr>
              <a:t>"</a:t>
            </a:r>
            <a:endParaRPr sz="6400">
              <a:solidFill>
                <a:schemeClr val="dk1"/>
              </a:solidFill>
            </a:endParaRPr>
          </a:p>
        </p:txBody>
      </p:sp>
      <p:sp>
        <p:nvSpPr>
          <p:cNvPr id="175" name="Google Shape;175;p28"/>
          <p:cNvSpPr txBox="1"/>
          <p:nvPr/>
        </p:nvSpPr>
        <p:spPr>
          <a:xfrm>
            <a:off x="5730000" y="1831400"/>
            <a:ext cx="25962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dk1"/>
                </a:solidFill>
              </a:rPr>
              <a:t>Task 3. </a:t>
            </a:r>
            <a:r>
              <a:rPr lang="en-GB" sz="1800">
                <a:solidFill>
                  <a:schemeClr val="dk1"/>
                </a:solidFill>
              </a:rPr>
              <a:t>Geolocation</a:t>
            </a:r>
            <a:endParaRPr sz="1800">
              <a:solidFill>
                <a:schemeClr val="dk1"/>
              </a:solidFill>
            </a:endParaRPr>
          </a:p>
          <a:p>
            <a:pPr indent="0" lvl="0" marL="0" rtl="0" algn="l">
              <a:spcBef>
                <a:spcPts val="0"/>
              </a:spcBef>
              <a:spcAft>
                <a:spcPts val="0"/>
              </a:spcAft>
              <a:buNone/>
            </a:pPr>
            <a:r>
              <a:rPr lang="en-GB" sz="1800">
                <a:solidFill>
                  <a:schemeClr val="dk1"/>
                </a:solidFill>
              </a:rPr>
              <a:t>Result: "</a:t>
            </a:r>
            <a:r>
              <a:rPr lang="en-GB" sz="1800">
                <a:solidFill>
                  <a:srgbClr val="9900FF"/>
                </a:solidFill>
              </a:rPr>
              <a:t>Latitude = 123 and longitude = 456</a:t>
            </a:r>
            <a:r>
              <a:rPr lang="en-GB" sz="1800">
                <a:solidFill>
                  <a:schemeClr val="dk1"/>
                </a:solidFill>
              </a:rPr>
              <a:t>".</a:t>
            </a:r>
            <a:endParaRPr sz="6400">
              <a:solidFill>
                <a:schemeClr val="dk1"/>
              </a:solidFill>
            </a:endParaRPr>
          </a:p>
        </p:txBody>
      </p:sp>
      <p:sp>
        <p:nvSpPr>
          <p:cNvPr id="176" name="Google Shape;176;p28"/>
          <p:cNvSpPr txBox="1"/>
          <p:nvPr/>
        </p:nvSpPr>
        <p:spPr>
          <a:xfrm>
            <a:off x="4705400" y="3248975"/>
            <a:ext cx="10245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6400">
                <a:solidFill>
                  <a:schemeClr val="dk1"/>
                </a:solidFill>
              </a:rPr>
              <a:t>+</a:t>
            </a:r>
            <a:endParaRPr sz="6400"/>
          </a:p>
        </p:txBody>
      </p:sp>
      <p:sp>
        <p:nvSpPr>
          <p:cNvPr id="177" name="Google Shape;177;p28"/>
          <p:cNvSpPr txBox="1"/>
          <p:nvPr/>
        </p:nvSpPr>
        <p:spPr>
          <a:xfrm>
            <a:off x="7924800" y="3248975"/>
            <a:ext cx="9075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6400">
                <a:solidFill>
                  <a:schemeClr val="dk1"/>
                </a:solidFill>
              </a:rPr>
              <a:t>=</a:t>
            </a:r>
            <a:endParaRPr sz="6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9"/>
          <p:cNvSpPr txBox="1"/>
          <p:nvPr/>
        </p:nvSpPr>
        <p:spPr>
          <a:xfrm>
            <a:off x="2398050" y="2776500"/>
            <a:ext cx="13023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6400">
                <a:solidFill>
                  <a:schemeClr val="dk1"/>
                </a:solidFill>
              </a:rPr>
              <a:t>=</a:t>
            </a:r>
            <a:endParaRPr sz="6400"/>
          </a:p>
        </p:txBody>
      </p:sp>
      <p:sp>
        <p:nvSpPr>
          <p:cNvPr id="183" name="Google Shape;183;p29"/>
          <p:cNvSpPr txBox="1"/>
          <p:nvPr/>
        </p:nvSpPr>
        <p:spPr>
          <a:xfrm>
            <a:off x="2398050" y="1205250"/>
            <a:ext cx="434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dk1"/>
                </a:solidFill>
              </a:rPr>
              <a:t>Final r</a:t>
            </a:r>
            <a:r>
              <a:rPr lang="en-GB" sz="1800">
                <a:solidFill>
                  <a:schemeClr val="dk1"/>
                </a:solidFill>
              </a:rPr>
              <a:t>esult: "</a:t>
            </a:r>
            <a:r>
              <a:rPr lang="en-GB" sz="1800">
                <a:solidFill>
                  <a:srgbClr val="9900FF"/>
                </a:solidFill>
              </a:rPr>
              <a:t>This is a car on the road. Latitude = 123 and longitude = 456</a:t>
            </a:r>
            <a:r>
              <a:rPr lang="en-GB" sz="1800">
                <a:solidFill>
                  <a:schemeClr val="dk1"/>
                </a:solidFill>
              </a:rPr>
              <a:t>".</a:t>
            </a:r>
            <a:endParaRPr/>
          </a:p>
        </p:txBody>
      </p:sp>
      <p:pic>
        <p:nvPicPr>
          <p:cNvPr id="184" name="Google Shape;184;p29"/>
          <p:cNvPicPr preferRelativeResize="0"/>
          <p:nvPr/>
        </p:nvPicPr>
        <p:blipFill>
          <a:blip r:embed="rId3">
            <a:alphaModFix/>
          </a:blip>
          <a:stretch>
            <a:fillRect/>
          </a:stretch>
        </p:blipFill>
        <p:spPr>
          <a:xfrm>
            <a:off x="3700463" y="2051663"/>
            <a:ext cx="1743075" cy="2619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Discussion</a:t>
            </a:r>
            <a:endParaRPr/>
          </a:p>
        </p:txBody>
      </p:sp>
      <p:sp>
        <p:nvSpPr>
          <p:cNvPr id="190" name="Google Shape;190;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GB">
                <a:solidFill>
                  <a:schemeClr val="dk1"/>
                </a:solidFill>
              </a:rPr>
              <a:t>Most likely you’ll have:</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Separate machine learning paradigms for maps (image-to-image GAN) and for objects (object detection and / or object segmentation).</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Separate model </a:t>
            </a:r>
            <a:r>
              <a:rPr b="1" lang="en-GB">
                <a:solidFill>
                  <a:srgbClr val="9900FF"/>
                </a:solidFill>
              </a:rPr>
              <a:t>for each map scale</a:t>
            </a:r>
            <a:r>
              <a:rPr lang="en-GB">
                <a:solidFill>
                  <a:schemeClr val="dk1"/>
                </a:solidFill>
              </a:rPr>
              <a:t>.</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Separate model </a:t>
            </a:r>
            <a:r>
              <a:rPr b="1" lang="en-GB">
                <a:solidFill>
                  <a:srgbClr val="9900FF"/>
                </a:solidFill>
              </a:rPr>
              <a:t>for each subclass</a:t>
            </a:r>
            <a:r>
              <a:rPr lang="en-GB">
                <a:solidFill>
                  <a:schemeClr val="dk1"/>
                </a:solidFill>
              </a:rPr>
              <a:t>, i.e. </a:t>
            </a:r>
            <a:r>
              <a:rPr lang="en-GB" sz="1300">
                <a:solidFill>
                  <a:schemeClr val="dk1"/>
                </a:solidFill>
              </a:rPr>
              <a:t>motorboat, rowboat, launch, aircraft carrier, longboat, dinghy, tanker, catamaran, schooner, submarine, sea drone and ... unspecified floating vessel (UFV)</a:t>
            </a:r>
            <a:r>
              <a:rPr lang="en-GB">
                <a:solidFill>
                  <a:schemeClr val="dk1"/>
                </a:solidFill>
              </a:rPr>
              <a:t>.</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Therefore, the main task here is to develop a </a:t>
            </a:r>
            <a:r>
              <a:rPr b="1" lang="en-GB">
                <a:solidFill>
                  <a:srgbClr val="9900FF"/>
                </a:solidFill>
              </a:rPr>
              <a:t>convenient pipeline</a:t>
            </a:r>
            <a:r>
              <a:rPr lang="en-GB">
                <a:solidFill>
                  <a:schemeClr val="dk1"/>
                </a:solidFill>
              </a:rPr>
              <a:t> for training and deploying new neural network models for new classes and new scales.</a:t>
            </a:r>
            <a:endParaRPr>
              <a:solidFill>
                <a:schemeClr val="dk1"/>
              </a:solidFill>
            </a:endParaRPr>
          </a:p>
          <a:p>
            <a:pPr indent="-342900" lvl="0" marL="457200" rtl="0" algn="l">
              <a:spcBef>
                <a:spcPts val="0"/>
              </a:spcBef>
              <a:spcAft>
                <a:spcPts val="0"/>
              </a:spcAft>
              <a:buClr>
                <a:schemeClr val="dk1"/>
              </a:buClr>
              <a:buSzPts val="1800"/>
              <a:buChar char="●"/>
            </a:pPr>
            <a:r>
              <a:rPr b="1" lang="en-GB">
                <a:solidFill>
                  <a:srgbClr val="9900FF"/>
                </a:solidFill>
              </a:rPr>
              <a:t>Project scalability</a:t>
            </a:r>
            <a:r>
              <a:rPr lang="en-GB">
                <a:solidFill>
                  <a:schemeClr val="dk1"/>
                </a:solidFill>
              </a:rPr>
              <a:t>. New methods (models and algorithms) should be easy to add to your application.</a:t>
            </a:r>
            <a:endParaRPr>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Conclusions</a:t>
            </a:r>
            <a:endParaRPr/>
          </a:p>
        </p:txBody>
      </p:sp>
      <p:sp>
        <p:nvSpPr>
          <p:cNvPr id="196" name="Google Shape;196;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chemeClr val="dk1"/>
              </a:buClr>
              <a:buSzPts val="1800"/>
              <a:buChar char="●"/>
            </a:pPr>
            <a:r>
              <a:rPr b="1" lang="en-GB">
                <a:solidFill>
                  <a:srgbClr val="9900FF"/>
                </a:solidFill>
              </a:rPr>
              <a:t>Start with small</a:t>
            </a:r>
            <a:r>
              <a:rPr lang="en-GB">
                <a:solidFill>
                  <a:schemeClr val="dk1"/>
                </a:solidFill>
              </a:rPr>
              <a:t> (</a:t>
            </a:r>
            <a:r>
              <a:rPr lang="en-GB">
                <a:solidFill>
                  <a:schemeClr val="dk1"/>
                </a:solidFill>
              </a:rPr>
              <a:t>"1" everywhere)</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f</a:t>
            </a:r>
            <a:r>
              <a:rPr lang="en-GB">
                <a:solidFill>
                  <a:schemeClr val="dk1"/>
                </a:solidFill>
              </a:rPr>
              <a:t>ind a ready-made </a:t>
            </a:r>
            <a:r>
              <a:rPr lang="en-GB">
                <a:solidFill>
                  <a:srgbClr val="9900FF"/>
                </a:solidFill>
              </a:rPr>
              <a:t>1</a:t>
            </a:r>
            <a:r>
              <a:rPr lang="en-GB">
                <a:solidFill>
                  <a:schemeClr val="dk1"/>
                </a:solidFill>
              </a:rPr>
              <a:t> data set</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find a suitable how-to, it's better if it's </a:t>
            </a:r>
            <a:r>
              <a:rPr lang="en-GB">
                <a:solidFill>
                  <a:srgbClr val="9900FF"/>
                </a:solidFill>
              </a:rPr>
              <a:t>1</a:t>
            </a:r>
            <a:r>
              <a:rPr lang="en-GB">
                <a:solidFill>
                  <a:schemeClr val="dk1"/>
                </a:solidFill>
              </a:rPr>
              <a:t> how-to</a:t>
            </a:r>
            <a:endParaRPr>
              <a:solidFill>
                <a:schemeClr val="dk1"/>
              </a:solidFill>
            </a:endParaRPr>
          </a:p>
          <a:p>
            <a:pPr indent="-317500" lvl="1" marL="914400" rtl="0" algn="l">
              <a:spcBef>
                <a:spcPts val="0"/>
              </a:spcBef>
              <a:spcAft>
                <a:spcPts val="0"/>
              </a:spcAft>
              <a:buClr>
                <a:schemeClr val="dk1"/>
              </a:buClr>
              <a:buSzPts val="1400"/>
              <a:buChar char="○"/>
            </a:pPr>
            <a:r>
              <a:rPr lang="en-GB">
                <a:solidFill>
                  <a:srgbClr val="9900FF"/>
                </a:solidFill>
              </a:rPr>
              <a:t>1</a:t>
            </a:r>
            <a:r>
              <a:rPr lang="en-GB">
                <a:solidFill>
                  <a:schemeClr val="dk1"/>
                </a:solidFill>
              </a:rPr>
              <a:t> </a:t>
            </a:r>
            <a:r>
              <a:rPr lang="en-GB">
                <a:solidFill>
                  <a:schemeClr val="dk1"/>
                </a:solidFill>
              </a:rPr>
              <a:t>class with </a:t>
            </a:r>
            <a:r>
              <a:rPr lang="en-GB">
                <a:solidFill>
                  <a:srgbClr val="9900FF"/>
                </a:solidFill>
              </a:rPr>
              <a:t>1</a:t>
            </a:r>
            <a:r>
              <a:rPr lang="en-GB">
                <a:solidFill>
                  <a:schemeClr val="dk1"/>
                </a:solidFill>
              </a:rPr>
              <a:t> size, i.e. motorboats</a:t>
            </a:r>
            <a:endParaRPr>
              <a:solidFill>
                <a:schemeClr val="dk1"/>
              </a:solidFill>
            </a:endParaRPr>
          </a:p>
          <a:p>
            <a:pPr indent="-317500" lvl="1" marL="914400" rtl="0" algn="l">
              <a:spcBef>
                <a:spcPts val="0"/>
              </a:spcBef>
              <a:spcAft>
                <a:spcPts val="0"/>
              </a:spcAft>
              <a:buClr>
                <a:schemeClr val="dk1"/>
              </a:buClr>
              <a:buSzPts val="1400"/>
              <a:buChar char="○"/>
            </a:pPr>
            <a:r>
              <a:rPr lang="en-GB">
                <a:solidFill>
                  <a:srgbClr val="9900FF"/>
                </a:solidFill>
              </a:rPr>
              <a:t>1</a:t>
            </a:r>
            <a:r>
              <a:rPr lang="en-GB">
                <a:solidFill>
                  <a:schemeClr val="dk1"/>
                </a:solidFill>
              </a:rPr>
              <a:t> scale on the map</a:t>
            </a:r>
            <a:endParaRPr>
              <a:solidFill>
                <a:schemeClr val="dk1"/>
              </a:solidFill>
            </a:endParaRPr>
          </a:p>
          <a:p>
            <a:pPr indent="-317500" lvl="1" marL="914400" rtl="0" algn="l">
              <a:spcBef>
                <a:spcPts val="0"/>
              </a:spcBef>
              <a:spcAft>
                <a:spcPts val="0"/>
              </a:spcAft>
              <a:buClr>
                <a:schemeClr val="dk1"/>
              </a:buClr>
              <a:buSzPts val="1400"/>
              <a:buChar char="○"/>
            </a:pPr>
            <a:r>
              <a:rPr lang="en-GB">
                <a:solidFill>
                  <a:schemeClr val="dk1"/>
                </a:solidFill>
              </a:rPr>
              <a:t>b</a:t>
            </a:r>
            <a:r>
              <a:rPr lang="en-GB">
                <a:solidFill>
                  <a:schemeClr val="dk1"/>
                </a:solidFill>
              </a:rPr>
              <a:t>inary </a:t>
            </a:r>
            <a:r>
              <a:rPr lang="en-GB">
                <a:solidFill>
                  <a:schemeClr val="dk1"/>
                </a:solidFill>
              </a:rPr>
              <a:t>"yes-no" task</a:t>
            </a:r>
            <a:endParaRPr>
              <a:solidFill>
                <a:schemeClr val="dk1"/>
              </a:solidFill>
            </a:endParaRPr>
          </a:p>
          <a:p>
            <a:pPr indent="-317500" lvl="1" marL="914400" rtl="0" algn="l">
              <a:spcBef>
                <a:spcPts val="0"/>
              </a:spcBef>
              <a:spcAft>
                <a:spcPts val="0"/>
              </a:spcAft>
              <a:buClr>
                <a:schemeClr val="dk1"/>
              </a:buClr>
              <a:buSzPts val="1400"/>
              <a:buChar char="○"/>
            </a:pPr>
            <a:r>
              <a:rPr lang="en-GB">
                <a:solidFill>
                  <a:srgbClr val="9900FF"/>
                </a:solidFill>
              </a:rPr>
              <a:t>1</a:t>
            </a:r>
            <a:r>
              <a:rPr lang="en-GB">
                <a:solidFill>
                  <a:schemeClr val="dk1"/>
                </a:solidFill>
              </a:rPr>
              <a:t> person should solve </a:t>
            </a:r>
            <a:r>
              <a:rPr lang="en-GB">
                <a:solidFill>
                  <a:srgbClr val="9900FF"/>
                </a:solidFill>
              </a:rPr>
              <a:t>1</a:t>
            </a:r>
            <a:r>
              <a:rPr lang="en-GB">
                <a:solidFill>
                  <a:schemeClr val="dk1"/>
                </a:solidFill>
              </a:rPr>
              <a:t> small sub-problem at a time</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Develop a convenient </a:t>
            </a:r>
            <a:r>
              <a:rPr b="1" lang="en-GB">
                <a:solidFill>
                  <a:srgbClr val="9900FF"/>
                </a:solidFill>
              </a:rPr>
              <a:t>pipeline</a:t>
            </a:r>
            <a:r>
              <a:rPr lang="en-GB">
                <a:solidFill>
                  <a:schemeClr val="dk1"/>
                </a:solidFill>
              </a:rPr>
              <a:t> to train and deploy new models</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Project </a:t>
            </a:r>
            <a:r>
              <a:rPr b="1" lang="en-GB">
                <a:solidFill>
                  <a:srgbClr val="9900FF"/>
                </a:solidFill>
              </a:rPr>
              <a:t>scalability</a:t>
            </a:r>
            <a:r>
              <a:rPr lang="en-GB">
                <a:solidFill>
                  <a:schemeClr val="dk1"/>
                </a:solidFill>
              </a:rPr>
              <a:t>. New methods should be easy to add to your app</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You should know the the </a:t>
            </a:r>
            <a:r>
              <a:rPr b="1" lang="en-GB">
                <a:solidFill>
                  <a:srgbClr val="9900FF"/>
                </a:solidFill>
              </a:rPr>
              <a:t>limits</a:t>
            </a:r>
            <a:r>
              <a:rPr lang="en-GB">
                <a:solidFill>
                  <a:schemeClr val="dk1"/>
                </a:solidFill>
              </a:rPr>
              <a:t> of applicability of your program.</a:t>
            </a:r>
            <a:br>
              <a:rPr lang="en-GB">
                <a:solidFill>
                  <a:schemeClr val="dk1"/>
                </a:solidFill>
              </a:rPr>
            </a:br>
            <a:r>
              <a:rPr lang="en-GB">
                <a:solidFill>
                  <a:schemeClr val="dk1"/>
                </a:solidFill>
              </a:rPr>
              <a:t>	</a:t>
            </a:r>
            <a:r>
              <a:rPr lang="en-GB" sz="1400">
                <a:solidFill>
                  <a:schemeClr val="dk1"/>
                </a:solidFill>
              </a:rPr>
              <a:t>Under what conditions does your app stop working? </a:t>
            </a:r>
            <a:endParaRPr sz="1400">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Challenge 1. Different tasks in computer vision</a:t>
            </a:r>
            <a:endParaRPr/>
          </a:p>
        </p:txBody>
      </p:sp>
      <p:sp>
        <p:nvSpPr>
          <p:cNvPr id="61" name="Google Shape;61;p14"/>
          <p:cNvSpPr txBox="1"/>
          <p:nvPr>
            <p:ph idx="1" type="body"/>
          </p:nvPr>
        </p:nvSpPr>
        <p:spPr>
          <a:xfrm>
            <a:off x="311700" y="847675"/>
            <a:ext cx="8520600" cy="1227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400">
              <a:solidFill>
                <a:schemeClr val="dk1"/>
              </a:solidFill>
            </a:endParaRPr>
          </a:p>
          <a:p>
            <a:pPr indent="0" lvl="0" marL="0" rtl="0" algn="l">
              <a:lnSpc>
                <a:spcPct val="100000"/>
              </a:lnSpc>
              <a:spcBef>
                <a:spcPts val="0"/>
              </a:spcBef>
              <a:spcAft>
                <a:spcPts val="0"/>
              </a:spcAft>
              <a:buNone/>
            </a:pPr>
            <a:r>
              <a:rPr lang="en-GB" sz="1400">
                <a:solidFill>
                  <a:schemeClr val="dk1"/>
                </a:solidFill>
              </a:rPr>
              <a:t>T</a:t>
            </a:r>
            <a:r>
              <a:rPr lang="en-GB" sz="1400">
                <a:solidFill>
                  <a:schemeClr val="dk1"/>
                </a:solidFill>
              </a:rPr>
              <a:t>hree core tasks in computer vision with increasing levels of complexity.</a:t>
            </a:r>
            <a:endParaRPr sz="1400">
              <a:solidFill>
                <a:schemeClr val="dk1"/>
              </a:solidFill>
            </a:endParaRPr>
          </a:p>
          <a:p>
            <a:pPr indent="0" lvl="0" marL="0" rtl="0" algn="l">
              <a:spcBef>
                <a:spcPts val="0"/>
              </a:spcBef>
              <a:spcAft>
                <a:spcPts val="1200"/>
              </a:spcAft>
              <a:buNone/>
            </a:pPr>
            <a:r>
              <a:t/>
            </a:r>
            <a:endParaRPr sz="2000">
              <a:solidFill>
                <a:schemeClr val="dk1"/>
              </a:solidFill>
            </a:endParaRPr>
          </a:p>
        </p:txBody>
      </p:sp>
      <p:pic>
        <p:nvPicPr>
          <p:cNvPr id="62" name="Google Shape;62;p14"/>
          <p:cNvPicPr preferRelativeResize="0"/>
          <p:nvPr/>
        </p:nvPicPr>
        <p:blipFill>
          <a:blip r:embed="rId3">
            <a:alphaModFix/>
          </a:blip>
          <a:stretch>
            <a:fillRect/>
          </a:stretch>
        </p:blipFill>
        <p:spPr>
          <a:xfrm>
            <a:off x="183638" y="1493850"/>
            <a:ext cx="8776725" cy="3649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GB"/>
              <a:t>Challenge 2. Distinct paradigms within machine learning</a:t>
            </a:r>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dk1"/>
              </a:buClr>
              <a:buSzPts val="1900"/>
              <a:buChar char="●"/>
            </a:pPr>
            <a:r>
              <a:rPr lang="en-GB" sz="1900">
                <a:solidFill>
                  <a:schemeClr val="dk1"/>
                </a:solidFill>
              </a:rPr>
              <a:t>Supervised Learning</a:t>
            </a:r>
            <a:endParaRPr sz="1900">
              <a:solidFill>
                <a:schemeClr val="dk1"/>
              </a:solidFill>
            </a:endParaRPr>
          </a:p>
          <a:p>
            <a:pPr indent="-349250" lvl="0" marL="457200" rtl="0" algn="l">
              <a:spcBef>
                <a:spcPts val="0"/>
              </a:spcBef>
              <a:spcAft>
                <a:spcPts val="0"/>
              </a:spcAft>
              <a:buClr>
                <a:schemeClr val="dk1"/>
              </a:buClr>
              <a:buSzPts val="1900"/>
              <a:buChar char="●"/>
            </a:pPr>
            <a:r>
              <a:rPr lang="en-GB" sz="1900">
                <a:solidFill>
                  <a:schemeClr val="dk1"/>
                </a:solidFill>
              </a:rPr>
              <a:t>Unsupervised Learning</a:t>
            </a:r>
            <a:endParaRPr sz="1900">
              <a:solidFill>
                <a:schemeClr val="dk1"/>
              </a:solidFill>
            </a:endParaRPr>
          </a:p>
          <a:p>
            <a:pPr indent="-349250" lvl="0" marL="457200" rtl="0" algn="l">
              <a:spcBef>
                <a:spcPts val="0"/>
              </a:spcBef>
              <a:spcAft>
                <a:spcPts val="0"/>
              </a:spcAft>
              <a:buClr>
                <a:schemeClr val="dk1"/>
              </a:buClr>
              <a:buSzPts val="1900"/>
              <a:buChar char="●"/>
            </a:pPr>
            <a:r>
              <a:rPr lang="en-GB" sz="1900">
                <a:solidFill>
                  <a:schemeClr val="dk1"/>
                </a:solidFill>
              </a:rPr>
              <a:t>Semi-Supervised Learning</a:t>
            </a:r>
            <a:endParaRPr sz="19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0909"/>
              <a:buFont typeface="Arial"/>
              <a:buNone/>
            </a:pPr>
            <a:r>
              <a:rPr lang="en-GB"/>
              <a:t>Challenge 3. </a:t>
            </a:r>
            <a:r>
              <a:rPr lang="en-GB" sz="2688"/>
              <a:t>Where to get data (labeled and / or unlabeled)?</a:t>
            </a:r>
            <a:endParaRPr sz="2688"/>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b="1" lang="en-GB" sz="2200">
                <a:solidFill>
                  <a:srgbClr val="9900FF"/>
                </a:solidFill>
              </a:rPr>
              <a:t>Find a ready-made data set.</a:t>
            </a:r>
            <a:endParaRPr b="1" sz="2200">
              <a:solidFill>
                <a:srgbClr val="9900FF"/>
              </a:solidFill>
            </a:endParaRPr>
          </a:p>
          <a:p>
            <a:pPr indent="0" lvl="0" marL="0" rtl="0" algn="l">
              <a:lnSpc>
                <a:spcPct val="100000"/>
              </a:lnSpc>
              <a:spcBef>
                <a:spcPts val="1200"/>
              </a:spcBef>
              <a:spcAft>
                <a:spcPts val="0"/>
              </a:spcAft>
              <a:buClr>
                <a:schemeClr val="dk1"/>
              </a:buClr>
              <a:buSzPts val="1100"/>
              <a:buFont typeface="Arial"/>
              <a:buNone/>
            </a:pPr>
            <a:r>
              <a:rPr lang="en-GB" sz="1900">
                <a:solidFill>
                  <a:schemeClr val="dk1"/>
                </a:solidFill>
              </a:rPr>
              <a:t>Google Datasearch engine: </a:t>
            </a:r>
            <a:r>
              <a:rPr lang="en-GB" sz="1900" u="sng">
                <a:solidFill>
                  <a:schemeClr val="accent5"/>
                </a:solidFill>
                <a:hlinkClick r:id="rId3">
                  <a:extLst>
                    <a:ext uri="{A12FA001-AC4F-418D-AE19-62706E023703}">
                      <ahyp:hlinkClr val="tx"/>
                    </a:ext>
                  </a:extLst>
                </a:hlinkClick>
              </a:rPr>
              <a:t>https://datasetsearch.research.google.com/</a:t>
            </a:r>
            <a:endParaRPr sz="19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GB" sz="1900">
                <a:solidFill>
                  <a:schemeClr val="dk1"/>
                </a:solidFill>
              </a:rPr>
              <a:t>Kaggle: </a:t>
            </a:r>
            <a:r>
              <a:rPr lang="en-GB" sz="1900" u="sng">
                <a:solidFill>
                  <a:schemeClr val="accent5"/>
                </a:solidFill>
                <a:hlinkClick r:id="rId4">
                  <a:extLst>
                    <a:ext uri="{A12FA001-AC4F-418D-AE19-62706E023703}">
                      <ahyp:hlinkClr val="tx"/>
                    </a:ext>
                  </a:extLst>
                </a:hlinkClick>
              </a:rPr>
              <a:t>https://www.kaggle.com/</a:t>
            </a:r>
            <a:endParaRPr sz="19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GB" sz="1900">
                <a:solidFill>
                  <a:schemeClr val="dk1"/>
                </a:solidFill>
              </a:rPr>
              <a:t>DataHub: </a:t>
            </a:r>
            <a:r>
              <a:rPr lang="en-GB" sz="1900" u="sng">
                <a:solidFill>
                  <a:schemeClr val="accent5"/>
                </a:solidFill>
                <a:hlinkClick r:id="rId5">
                  <a:extLst>
                    <a:ext uri="{A12FA001-AC4F-418D-AE19-62706E023703}">
                      <ahyp:hlinkClr val="tx"/>
                    </a:ext>
                  </a:extLst>
                </a:hlinkClick>
              </a:rPr>
              <a:t>https://datahub.com/</a:t>
            </a:r>
            <a:endParaRPr b="1" sz="1900">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GB" sz="1900">
                <a:solidFill>
                  <a:schemeClr val="dk1"/>
                </a:solidFill>
              </a:rPr>
              <a:t>NASA Datasets: </a:t>
            </a:r>
            <a:r>
              <a:rPr lang="en-GB" sz="1900" u="sng">
                <a:solidFill>
                  <a:schemeClr val="accent5"/>
                </a:solidFill>
                <a:hlinkClick r:id="rId6">
                  <a:extLst>
                    <a:ext uri="{A12FA001-AC4F-418D-AE19-62706E023703}">
                      <ahyp:hlinkClr val="tx"/>
                    </a:ext>
                  </a:extLst>
                </a:hlinkClick>
              </a:rPr>
              <a:t>https://data.nasa.gov/</a:t>
            </a:r>
            <a:endParaRPr sz="1900">
              <a:solidFill>
                <a:schemeClr val="dk1"/>
              </a:solidFill>
            </a:endParaRPr>
          </a:p>
          <a:p>
            <a:pPr indent="0" lvl="0" marL="0" rtl="0" algn="l">
              <a:spcBef>
                <a:spcPts val="0"/>
              </a:spcBef>
              <a:spcAft>
                <a:spcPts val="0"/>
              </a:spcAft>
              <a:buClr>
                <a:schemeClr val="dk1"/>
              </a:buClr>
              <a:buSzPts val="1100"/>
              <a:buFont typeface="Arial"/>
              <a:buNone/>
            </a:pPr>
            <a:r>
              <a:rPr lang="en-GB" sz="1900">
                <a:solidFill>
                  <a:schemeClr val="dk1"/>
                </a:solidFill>
              </a:rPr>
              <a:t>Top Cars Datasets: </a:t>
            </a:r>
            <a:r>
              <a:rPr lang="en-GB" sz="1900" u="sng">
                <a:solidFill>
                  <a:schemeClr val="accent5"/>
                </a:solidFill>
                <a:hlinkClick r:id="rId7">
                  <a:extLst>
                    <a:ext uri="{A12FA001-AC4F-418D-AE19-62706E023703}">
                      <ahyp:hlinkClr val="tx"/>
                    </a:ext>
                  </a:extLst>
                </a:hlinkClick>
              </a:rPr>
              <a:t>https://universe.roboflow.com/browse/transportation/cars</a:t>
            </a:r>
            <a:endParaRPr sz="1900">
              <a:solidFill>
                <a:schemeClr val="dk1"/>
              </a:solidFill>
            </a:endParaRPr>
          </a:p>
          <a:p>
            <a:pPr indent="0" lvl="0" marL="0" rtl="0" algn="l">
              <a:spcBef>
                <a:spcPts val="1200"/>
              </a:spcBef>
              <a:spcAft>
                <a:spcPts val="1200"/>
              </a:spcAft>
              <a:buNone/>
            </a:pPr>
            <a:r>
              <a:t/>
            </a:r>
            <a:endParaRPr sz="2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Challenge 4. D</a:t>
            </a:r>
            <a:r>
              <a:rPr lang="en-GB"/>
              <a:t>ifferent object sizes</a:t>
            </a:r>
            <a:endParaRPr/>
          </a:p>
        </p:txBody>
      </p:sp>
      <p:pic>
        <p:nvPicPr>
          <p:cNvPr id="80" name="Google Shape;80;p17"/>
          <p:cNvPicPr preferRelativeResize="0"/>
          <p:nvPr/>
        </p:nvPicPr>
        <p:blipFill>
          <a:blip r:embed="rId3">
            <a:alphaModFix/>
          </a:blip>
          <a:stretch>
            <a:fillRect/>
          </a:stretch>
        </p:blipFill>
        <p:spPr>
          <a:xfrm>
            <a:off x="311700" y="1152475"/>
            <a:ext cx="4260301" cy="2115586"/>
          </a:xfrm>
          <a:prstGeom prst="rect">
            <a:avLst/>
          </a:prstGeom>
          <a:noFill/>
          <a:ln>
            <a:noFill/>
          </a:ln>
        </p:spPr>
      </p:pic>
      <p:sp>
        <p:nvSpPr>
          <p:cNvPr id="81" name="Google Shape;81;p17"/>
          <p:cNvSpPr txBox="1"/>
          <p:nvPr/>
        </p:nvSpPr>
        <p:spPr>
          <a:xfrm>
            <a:off x="311700" y="3268050"/>
            <a:ext cx="4260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200">
                <a:solidFill>
                  <a:schemeClr val="dk1"/>
                </a:solidFill>
              </a:rPr>
              <a:t>T</a:t>
            </a:r>
            <a:r>
              <a:rPr lang="en-GB" sz="2200">
                <a:solidFill>
                  <a:schemeClr val="dk1"/>
                </a:solidFill>
              </a:rPr>
              <a:t>his is a boat.</a:t>
            </a:r>
            <a:endParaRPr sz="2200">
              <a:solidFill>
                <a:schemeClr val="dk1"/>
              </a:solidFill>
            </a:endParaRPr>
          </a:p>
        </p:txBody>
      </p:sp>
      <p:pic>
        <p:nvPicPr>
          <p:cNvPr id="82" name="Google Shape;82;p17"/>
          <p:cNvPicPr preferRelativeResize="0"/>
          <p:nvPr/>
        </p:nvPicPr>
        <p:blipFill>
          <a:blip r:embed="rId4">
            <a:alphaModFix/>
          </a:blip>
          <a:stretch>
            <a:fillRect/>
          </a:stretch>
        </p:blipFill>
        <p:spPr>
          <a:xfrm>
            <a:off x="4806771" y="1152482"/>
            <a:ext cx="4025525" cy="2672944"/>
          </a:xfrm>
          <a:prstGeom prst="rect">
            <a:avLst/>
          </a:prstGeom>
          <a:noFill/>
          <a:ln>
            <a:noFill/>
          </a:ln>
        </p:spPr>
      </p:pic>
      <p:sp>
        <p:nvSpPr>
          <p:cNvPr id="83" name="Google Shape;83;p17"/>
          <p:cNvSpPr txBox="1"/>
          <p:nvPr/>
        </p:nvSpPr>
        <p:spPr>
          <a:xfrm>
            <a:off x="4806725" y="3825425"/>
            <a:ext cx="40254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200">
                <a:solidFill>
                  <a:schemeClr val="dk1"/>
                </a:solidFill>
              </a:rPr>
              <a:t>And this is also a boat.</a:t>
            </a:r>
            <a:endParaRPr sz="22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8"/>
          <p:cNvPicPr preferRelativeResize="0"/>
          <p:nvPr/>
        </p:nvPicPr>
        <p:blipFill>
          <a:blip r:embed="rId3">
            <a:alphaModFix/>
          </a:blip>
          <a:stretch>
            <a:fillRect/>
          </a:stretch>
        </p:blipFill>
        <p:spPr>
          <a:xfrm>
            <a:off x="1143008" y="0"/>
            <a:ext cx="6857992"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GB"/>
              <a:t>Challenge 5. The same objects at different scales</a:t>
            </a:r>
            <a:endParaRPr/>
          </a:p>
        </p:txBody>
      </p:sp>
      <p:pic>
        <p:nvPicPr>
          <p:cNvPr id="94" name="Google Shape;94;p19"/>
          <p:cNvPicPr preferRelativeResize="0"/>
          <p:nvPr/>
        </p:nvPicPr>
        <p:blipFill>
          <a:blip r:embed="rId3">
            <a:alphaModFix/>
          </a:blip>
          <a:stretch>
            <a:fillRect/>
          </a:stretch>
        </p:blipFill>
        <p:spPr>
          <a:xfrm>
            <a:off x="0" y="1394463"/>
            <a:ext cx="9144000" cy="296418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Divide-and-conquer method</a:t>
            </a:r>
            <a:endParaRPr/>
          </a:p>
        </p:txBody>
      </p:sp>
      <p:sp>
        <p:nvSpPr>
          <p:cNvPr id="100" name="Google Shape;100;p20"/>
          <p:cNvSpPr txBox="1"/>
          <p:nvPr>
            <p:ph idx="1" type="body"/>
          </p:nvPr>
        </p:nvSpPr>
        <p:spPr>
          <a:xfrm>
            <a:off x="311700" y="1152475"/>
            <a:ext cx="4191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dk1"/>
                </a:solidFill>
              </a:rPr>
              <a:t>A universal method for solving tasks.</a:t>
            </a:r>
            <a:endParaRPr>
              <a:solidFill>
                <a:schemeClr val="dk1"/>
              </a:solidFill>
            </a:endParaRPr>
          </a:p>
          <a:p>
            <a:pPr indent="0" lvl="0" marL="0" rtl="0" algn="l">
              <a:spcBef>
                <a:spcPts val="1200"/>
              </a:spcBef>
              <a:spcAft>
                <a:spcPts val="1200"/>
              </a:spcAft>
              <a:buNone/>
            </a:pPr>
            <a:r>
              <a:rPr lang="en-GB">
                <a:solidFill>
                  <a:schemeClr val="dk1"/>
                </a:solidFill>
              </a:rPr>
              <a:t>D</a:t>
            </a:r>
            <a:r>
              <a:rPr lang="en-GB">
                <a:solidFill>
                  <a:schemeClr val="dk1"/>
                </a:solidFill>
              </a:rPr>
              <a:t>ivide the main task into smaller tasks, and then divide them over and over again... until each subtask can be accomplished in a reasonable amount of time and with moderate efforts.</a:t>
            </a:r>
            <a:endParaRPr>
              <a:solidFill>
                <a:schemeClr val="dk1"/>
              </a:solidFill>
            </a:endParaRPr>
          </a:p>
        </p:txBody>
      </p:sp>
      <p:pic>
        <p:nvPicPr>
          <p:cNvPr id="101" name="Google Shape;101;p20"/>
          <p:cNvPicPr preferRelativeResize="0"/>
          <p:nvPr/>
        </p:nvPicPr>
        <p:blipFill>
          <a:blip r:embed="rId3">
            <a:alphaModFix/>
          </a:blip>
          <a:stretch>
            <a:fillRect/>
          </a:stretch>
        </p:blipFill>
        <p:spPr>
          <a:xfrm>
            <a:off x="4708450" y="445025"/>
            <a:ext cx="4123848" cy="412384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Divide the main task into smaller tasks</a:t>
            </a:r>
            <a:endParaRPr/>
          </a:p>
        </p:txBody>
      </p:sp>
      <p:sp>
        <p:nvSpPr>
          <p:cNvPr id="107" name="Google Shape;107;p21"/>
          <p:cNvSpPr txBox="1"/>
          <p:nvPr/>
        </p:nvSpPr>
        <p:spPr>
          <a:xfrm>
            <a:off x="2740050" y="1255225"/>
            <a:ext cx="3663900" cy="954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2500">
                <a:solidFill>
                  <a:schemeClr val="dk1"/>
                </a:solidFill>
              </a:rPr>
              <a:t>Obtain information from</a:t>
            </a:r>
            <a:endParaRPr sz="2500">
              <a:solidFill>
                <a:schemeClr val="dk1"/>
              </a:solidFill>
            </a:endParaRPr>
          </a:p>
          <a:p>
            <a:pPr indent="0" lvl="0" marL="0" rtl="0" algn="ctr">
              <a:spcBef>
                <a:spcPts val="0"/>
              </a:spcBef>
              <a:spcAft>
                <a:spcPts val="0"/>
              </a:spcAft>
              <a:buNone/>
            </a:pPr>
            <a:r>
              <a:rPr lang="en-GB" sz="2500">
                <a:solidFill>
                  <a:schemeClr val="dk1"/>
                </a:solidFill>
              </a:rPr>
              <a:t>aerospace photographs</a:t>
            </a:r>
            <a:endParaRPr sz="2500">
              <a:solidFill>
                <a:schemeClr val="dk1"/>
              </a:solidFill>
            </a:endParaRPr>
          </a:p>
        </p:txBody>
      </p:sp>
      <p:cxnSp>
        <p:nvCxnSpPr>
          <p:cNvPr id="108" name="Google Shape;108;p21"/>
          <p:cNvCxnSpPr>
            <a:stCxn id="107" idx="2"/>
            <a:endCxn id="109" idx="0"/>
          </p:cNvCxnSpPr>
          <p:nvPr/>
        </p:nvCxnSpPr>
        <p:spPr>
          <a:xfrm flipH="1">
            <a:off x="1605300" y="2209525"/>
            <a:ext cx="2966700" cy="1101300"/>
          </a:xfrm>
          <a:prstGeom prst="straightConnector1">
            <a:avLst/>
          </a:prstGeom>
          <a:noFill/>
          <a:ln cap="flat" cmpd="sng" w="28575">
            <a:solidFill>
              <a:schemeClr val="dk2"/>
            </a:solidFill>
            <a:prstDash val="solid"/>
            <a:round/>
            <a:headEnd len="med" w="med" type="none"/>
            <a:tailEnd len="med" w="med" type="triangle"/>
          </a:ln>
        </p:spPr>
      </p:cxnSp>
      <p:cxnSp>
        <p:nvCxnSpPr>
          <p:cNvPr id="110" name="Google Shape;110;p21"/>
          <p:cNvCxnSpPr>
            <a:stCxn id="107" idx="2"/>
            <a:endCxn id="111" idx="0"/>
          </p:cNvCxnSpPr>
          <p:nvPr/>
        </p:nvCxnSpPr>
        <p:spPr>
          <a:xfrm>
            <a:off x="4572000" y="2209525"/>
            <a:ext cx="0" cy="1101300"/>
          </a:xfrm>
          <a:prstGeom prst="straightConnector1">
            <a:avLst/>
          </a:prstGeom>
          <a:noFill/>
          <a:ln cap="flat" cmpd="sng" w="28575">
            <a:solidFill>
              <a:schemeClr val="dk2"/>
            </a:solidFill>
            <a:prstDash val="solid"/>
            <a:round/>
            <a:headEnd len="med" w="med" type="none"/>
            <a:tailEnd len="med" w="med" type="triangle"/>
          </a:ln>
        </p:spPr>
      </p:cxnSp>
      <p:cxnSp>
        <p:nvCxnSpPr>
          <p:cNvPr id="112" name="Google Shape;112;p21"/>
          <p:cNvCxnSpPr>
            <a:stCxn id="107" idx="2"/>
            <a:endCxn id="113" idx="0"/>
          </p:cNvCxnSpPr>
          <p:nvPr/>
        </p:nvCxnSpPr>
        <p:spPr>
          <a:xfrm>
            <a:off x="4572000" y="2209525"/>
            <a:ext cx="2966700" cy="1101300"/>
          </a:xfrm>
          <a:prstGeom prst="straightConnector1">
            <a:avLst/>
          </a:prstGeom>
          <a:noFill/>
          <a:ln cap="flat" cmpd="sng" w="28575">
            <a:solidFill>
              <a:schemeClr val="dk2"/>
            </a:solidFill>
            <a:prstDash val="solid"/>
            <a:round/>
            <a:headEnd len="med" w="med" type="none"/>
            <a:tailEnd len="med" w="med" type="triangle"/>
          </a:ln>
        </p:spPr>
      </p:cxnSp>
      <p:sp>
        <p:nvSpPr>
          <p:cNvPr id="109" name="Google Shape;109;p21"/>
          <p:cNvSpPr txBox="1"/>
          <p:nvPr/>
        </p:nvSpPr>
        <p:spPr>
          <a:xfrm>
            <a:off x="311700" y="3310825"/>
            <a:ext cx="2587200" cy="73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1800">
                <a:solidFill>
                  <a:srgbClr val="9900FF"/>
                </a:solidFill>
              </a:rPr>
              <a:t>Generate maps</a:t>
            </a:r>
            <a:r>
              <a:rPr lang="en-GB" sz="1800">
                <a:solidFill>
                  <a:schemeClr val="dk1"/>
                </a:solidFill>
              </a:rPr>
              <a:t> from aerospace photographs</a:t>
            </a:r>
            <a:endParaRPr sz="1800">
              <a:solidFill>
                <a:schemeClr val="dk1"/>
              </a:solidFill>
            </a:endParaRPr>
          </a:p>
        </p:txBody>
      </p:sp>
      <p:sp>
        <p:nvSpPr>
          <p:cNvPr id="113" name="Google Shape;113;p21"/>
          <p:cNvSpPr txBox="1"/>
          <p:nvPr/>
        </p:nvSpPr>
        <p:spPr>
          <a:xfrm>
            <a:off x="6244975" y="3310825"/>
            <a:ext cx="2587200" cy="73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1800">
                <a:solidFill>
                  <a:srgbClr val="9900FF"/>
                </a:solidFill>
              </a:rPr>
              <a:t>Object detection</a:t>
            </a:r>
            <a:r>
              <a:rPr lang="en-GB" sz="1800">
                <a:solidFill>
                  <a:schemeClr val="dk1"/>
                </a:solidFill>
              </a:rPr>
              <a:t> on </a:t>
            </a:r>
            <a:r>
              <a:rPr lang="en-GB" sz="1800">
                <a:solidFill>
                  <a:schemeClr val="dk1"/>
                </a:solidFill>
              </a:rPr>
              <a:t>aerospace photographs</a:t>
            </a:r>
            <a:endParaRPr sz="1800">
              <a:solidFill>
                <a:schemeClr val="dk1"/>
              </a:solidFill>
            </a:endParaRPr>
          </a:p>
        </p:txBody>
      </p:sp>
      <p:sp>
        <p:nvSpPr>
          <p:cNvPr id="111" name="Google Shape;111;p21"/>
          <p:cNvSpPr txBox="1"/>
          <p:nvPr/>
        </p:nvSpPr>
        <p:spPr>
          <a:xfrm>
            <a:off x="3805350" y="3310825"/>
            <a:ext cx="1533300" cy="461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GB" sz="1800">
                <a:solidFill>
                  <a:schemeClr val="dk1"/>
                </a:solidFill>
              </a:rPr>
              <a:t>Other tasks?</a:t>
            </a:r>
            <a:endParaRPr sz="1800">
              <a:solidFill>
                <a:schemeClr val="dk1"/>
              </a:solidFill>
            </a:endParaRPr>
          </a:p>
        </p:txBody>
      </p:sp>
      <p:cxnSp>
        <p:nvCxnSpPr>
          <p:cNvPr id="114" name="Google Shape;114;p21"/>
          <p:cNvCxnSpPr>
            <a:stCxn id="109" idx="2"/>
          </p:cNvCxnSpPr>
          <p:nvPr/>
        </p:nvCxnSpPr>
        <p:spPr>
          <a:xfrm flipH="1">
            <a:off x="1181400" y="4049725"/>
            <a:ext cx="423900" cy="548400"/>
          </a:xfrm>
          <a:prstGeom prst="straightConnector1">
            <a:avLst/>
          </a:prstGeom>
          <a:noFill/>
          <a:ln cap="flat" cmpd="sng" w="28575">
            <a:solidFill>
              <a:schemeClr val="dk2"/>
            </a:solidFill>
            <a:prstDash val="solid"/>
            <a:round/>
            <a:headEnd len="med" w="med" type="none"/>
            <a:tailEnd len="med" w="med" type="triangle"/>
          </a:ln>
        </p:spPr>
      </p:cxnSp>
      <p:cxnSp>
        <p:nvCxnSpPr>
          <p:cNvPr id="115" name="Google Shape;115;p21"/>
          <p:cNvCxnSpPr>
            <a:stCxn id="109" idx="2"/>
          </p:cNvCxnSpPr>
          <p:nvPr/>
        </p:nvCxnSpPr>
        <p:spPr>
          <a:xfrm flipH="1">
            <a:off x="1599600" y="4049725"/>
            <a:ext cx="5700" cy="563700"/>
          </a:xfrm>
          <a:prstGeom prst="straightConnector1">
            <a:avLst/>
          </a:prstGeom>
          <a:noFill/>
          <a:ln cap="flat" cmpd="sng" w="28575">
            <a:solidFill>
              <a:schemeClr val="dk2"/>
            </a:solidFill>
            <a:prstDash val="solid"/>
            <a:round/>
            <a:headEnd len="med" w="med" type="none"/>
            <a:tailEnd len="med" w="med" type="triangle"/>
          </a:ln>
        </p:spPr>
      </p:cxnSp>
      <p:cxnSp>
        <p:nvCxnSpPr>
          <p:cNvPr id="116" name="Google Shape;116;p21"/>
          <p:cNvCxnSpPr>
            <a:stCxn id="109" idx="2"/>
          </p:cNvCxnSpPr>
          <p:nvPr/>
        </p:nvCxnSpPr>
        <p:spPr>
          <a:xfrm>
            <a:off x="1605300" y="4049725"/>
            <a:ext cx="462900" cy="518400"/>
          </a:xfrm>
          <a:prstGeom prst="straightConnector1">
            <a:avLst/>
          </a:prstGeom>
          <a:noFill/>
          <a:ln cap="flat" cmpd="sng" w="28575">
            <a:solidFill>
              <a:schemeClr val="dk2"/>
            </a:solidFill>
            <a:prstDash val="solid"/>
            <a:round/>
            <a:headEnd len="med" w="med" type="none"/>
            <a:tailEnd len="med" w="med" type="triangle"/>
          </a:ln>
        </p:spPr>
      </p:cxnSp>
      <p:cxnSp>
        <p:nvCxnSpPr>
          <p:cNvPr id="117" name="Google Shape;117;p21"/>
          <p:cNvCxnSpPr>
            <a:stCxn id="111" idx="2"/>
          </p:cNvCxnSpPr>
          <p:nvPr/>
        </p:nvCxnSpPr>
        <p:spPr>
          <a:xfrm flipH="1">
            <a:off x="4153200" y="3772525"/>
            <a:ext cx="418800" cy="520800"/>
          </a:xfrm>
          <a:prstGeom prst="straightConnector1">
            <a:avLst/>
          </a:prstGeom>
          <a:noFill/>
          <a:ln cap="flat" cmpd="sng" w="28575">
            <a:solidFill>
              <a:schemeClr val="dk2"/>
            </a:solidFill>
            <a:prstDash val="solid"/>
            <a:round/>
            <a:headEnd len="med" w="med" type="none"/>
            <a:tailEnd len="med" w="med" type="triangle"/>
          </a:ln>
        </p:spPr>
      </p:cxnSp>
      <p:cxnSp>
        <p:nvCxnSpPr>
          <p:cNvPr id="118" name="Google Shape;118;p21"/>
          <p:cNvCxnSpPr>
            <a:stCxn id="111" idx="2"/>
          </p:cNvCxnSpPr>
          <p:nvPr/>
        </p:nvCxnSpPr>
        <p:spPr>
          <a:xfrm flipH="1">
            <a:off x="4571400" y="3772525"/>
            <a:ext cx="600" cy="536100"/>
          </a:xfrm>
          <a:prstGeom prst="straightConnector1">
            <a:avLst/>
          </a:prstGeom>
          <a:noFill/>
          <a:ln cap="flat" cmpd="sng" w="28575">
            <a:solidFill>
              <a:schemeClr val="dk2"/>
            </a:solidFill>
            <a:prstDash val="solid"/>
            <a:round/>
            <a:headEnd len="med" w="med" type="none"/>
            <a:tailEnd len="med" w="med" type="triangle"/>
          </a:ln>
        </p:spPr>
      </p:cxnSp>
      <p:cxnSp>
        <p:nvCxnSpPr>
          <p:cNvPr id="119" name="Google Shape;119;p21"/>
          <p:cNvCxnSpPr>
            <a:stCxn id="111" idx="2"/>
          </p:cNvCxnSpPr>
          <p:nvPr/>
        </p:nvCxnSpPr>
        <p:spPr>
          <a:xfrm>
            <a:off x="4572000" y="3772525"/>
            <a:ext cx="481500" cy="536100"/>
          </a:xfrm>
          <a:prstGeom prst="straightConnector1">
            <a:avLst/>
          </a:prstGeom>
          <a:noFill/>
          <a:ln cap="flat" cmpd="sng" w="28575">
            <a:solidFill>
              <a:schemeClr val="dk2"/>
            </a:solidFill>
            <a:prstDash val="solid"/>
            <a:round/>
            <a:headEnd len="med" w="med" type="none"/>
            <a:tailEnd len="med" w="med" type="triangle"/>
          </a:ln>
        </p:spPr>
      </p:cxnSp>
      <p:cxnSp>
        <p:nvCxnSpPr>
          <p:cNvPr id="120" name="Google Shape;120;p21"/>
          <p:cNvCxnSpPr>
            <a:stCxn id="113" idx="2"/>
          </p:cNvCxnSpPr>
          <p:nvPr/>
        </p:nvCxnSpPr>
        <p:spPr>
          <a:xfrm>
            <a:off x="7538575" y="4049725"/>
            <a:ext cx="500100" cy="518400"/>
          </a:xfrm>
          <a:prstGeom prst="straightConnector1">
            <a:avLst/>
          </a:prstGeom>
          <a:noFill/>
          <a:ln cap="flat" cmpd="sng" w="28575">
            <a:solidFill>
              <a:schemeClr val="dk2"/>
            </a:solidFill>
            <a:prstDash val="solid"/>
            <a:round/>
            <a:headEnd len="med" w="med" type="none"/>
            <a:tailEnd len="med" w="med" type="triangle"/>
          </a:ln>
        </p:spPr>
      </p:cxnSp>
      <p:cxnSp>
        <p:nvCxnSpPr>
          <p:cNvPr id="121" name="Google Shape;121;p21"/>
          <p:cNvCxnSpPr>
            <a:stCxn id="113" idx="2"/>
          </p:cNvCxnSpPr>
          <p:nvPr/>
        </p:nvCxnSpPr>
        <p:spPr>
          <a:xfrm flipH="1">
            <a:off x="7538275" y="4049725"/>
            <a:ext cx="300" cy="549900"/>
          </a:xfrm>
          <a:prstGeom prst="straightConnector1">
            <a:avLst/>
          </a:prstGeom>
          <a:noFill/>
          <a:ln cap="flat" cmpd="sng" w="28575">
            <a:solidFill>
              <a:schemeClr val="dk2"/>
            </a:solidFill>
            <a:prstDash val="solid"/>
            <a:round/>
            <a:headEnd len="med" w="med" type="none"/>
            <a:tailEnd len="med" w="med" type="triangle"/>
          </a:ln>
        </p:spPr>
      </p:cxnSp>
      <p:cxnSp>
        <p:nvCxnSpPr>
          <p:cNvPr id="122" name="Google Shape;122;p21"/>
          <p:cNvCxnSpPr>
            <a:stCxn id="113" idx="2"/>
          </p:cNvCxnSpPr>
          <p:nvPr/>
        </p:nvCxnSpPr>
        <p:spPr>
          <a:xfrm flipH="1">
            <a:off x="7056475" y="4049725"/>
            <a:ext cx="482100" cy="528300"/>
          </a:xfrm>
          <a:prstGeom prst="straightConnector1">
            <a:avLst/>
          </a:prstGeom>
          <a:noFill/>
          <a:ln cap="flat" cmpd="sng" w="28575">
            <a:solidFill>
              <a:schemeClr val="dk2"/>
            </a:solidFill>
            <a:prstDash val="solid"/>
            <a:round/>
            <a:headEnd len="med" w="med" type="none"/>
            <a:tailEnd len="med" w="med" type="triangle"/>
          </a:ln>
        </p:spPr>
      </p:cxnSp>
      <p:sp>
        <p:nvSpPr>
          <p:cNvPr id="123" name="Google Shape;123;p21"/>
          <p:cNvSpPr txBox="1"/>
          <p:nvPr/>
        </p:nvSpPr>
        <p:spPr>
          <a:xfrm>
            <a:off x="2038288" y="4461025"/>
            <a:ext cx="50670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500">
                <a:solidFill>
                  <a:schemeClr val="dk1"/>
                </a:solidFill>
              </a:rPr>
              <a:t>Continue dividing further...</a:t>
            </a:r>
            <a:endParaRPr sz="25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